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65C"/>
    <a:srgbClr val="CCFF99"/>
    <a:srgbClr val="00FFFF"/>
    <a:srgbClr val="CCFFCC"/>
    <a:srgbClr val="FFFF1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57" d="100"/>
          <a:sy n="57" d="100"/>
        </p:scale>
        <p:origin x="84" y="6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6D88DC5-23C5-C92A-7722-C59FBC8AD7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A0F6AB6-669E-D2D9-56BF-B3CD57D7A60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9E7CF7A1-3D67-D56B-0138-30F9E9A3C08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08A8346-F6B7-9388-AD42-F0107847B58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040EF12-904B-4FD9-8744-A97075A1BC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36BA0E5-D6DF-50F0-3118-B9C5DB9DEE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C7E0868-AC49-F10D-D7A8-71907161EA4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8F8EC66-106B-112A-B066-408FF0EC5A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A6438F1-E6C6-D345-7BE7-C5A61A1FF48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0B00FB81-32FB-592A-997B-2D284D27EFB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85B045DA-D65B-A4C8-FF93-7ECDDCF510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A4325F06-0225-4163-90A3-06956B5C0D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3F7D180-1242-61AF-D8A5-A7879BB978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00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29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48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CE81BA-06B3-4034-B040-3495B5347302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CC60FB6-734B-8A5C-11F0-9A2229AD81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BD67588-ECCC-FBFE-D549-0F204E9AF7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71761-E5D6-48AE-99CD-F9A2446C766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325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73C5CB-6353-40A0-A666-D1A87860821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537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7BF79-EA49-4EFF-8C14-DBAF184A6B5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041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65B14A-FE8C-45C1-8059-D8961081E50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94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28A4BC-627D-49D7-820A-A6CE9258A05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66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72B47-87AF-475F-A359-EC63D027C49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743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812B2-FFB1-4191-8CE2-EFD59745282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972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8EEF0D-1177-418F-9EB2-3DAC99B3572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671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0EEDD-612A-4129-8D2A-E40918201EB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443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73C5CB-6353-40A0-A666-D1A87860821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329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FEA81-6E2E-45A5-B9B4-935FCB2FA37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673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73C5CB-6353-40A0-A666-D1A87860821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257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D9A8D8C-545C-4776-CD85-2D113EA439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33613" y="556994"/>
            <a:ext cx="7772400" cy="2143125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ja-JP" altLang="en-US" b="1" dirty="0">
                <a:latin typeface="+mn-ea"/>
                <a:ea typeface="+mn-ea"/>
              </a:rPr>
              <a:t>　日本超音波検査学会</a:t>
            </a:r>
            <a:br>
              <a:rPr lang="en-US" altLang="ja-JP" b="1" dirty="0">
                <a:latin typeface="+mn-ea"/>
                <a:ea typeface="+mn-ea"/>
              </a:rPr>
            </a:br>
            <a:r>
              <a:rPr lang="ja-JP" altLang="en-US" b="1" dirty="0">
                <a:latin typeface="+mn-ea"/>
                <a:ea typeface="+mn-ea"/>
              </a:rPr>
              <a:t>　</a:t>
            </a:r>
            <a:r>
              <a:rPr lang="en-US" altLang="ja-JP" b="1" dirty="0">
                <a:latin typeface="+mn-ea"/>
                <a:ea typeface="+mn-ea"/>
                <a:cs typeface="Times New Roman" panose="02020603050405020304" pitchFamily="18" charset="0"/>
              </a:rPr>
              <a:t>COI</a:t>
            </a:r>
            <a:r>
              <a:rPr lang="ja-JP" altLang="en-US" b="1" dirty="0">
                <a:latin typeface="+mn-ea"/>
                <a:ea typeface="+mn-ea"/>
              </a:rPr>
              <a:t> 開示</a:t>
            </a:r>
            <a:br>
              <a:rPr lang="en-US" altLang="ja-JP" sz="3600" b="1" dirty="0">
                <a:latin typeface="+mn-ea"/>
                <a:ea typeface="+mn-ea"/>
              </a:rPr>
            </a:br>
            <a:r>
              <a:rPr lang="ja-JP" altLang="en-US" sz="1400" b="1" dirty="0">
                <a:latin typeface="+mj-ea"/>
              </a:rPr>
              <a:t>　</a:t>
            </a:r>
            <a:br>
              <a:rPr lang="en-US" altLang="ja-JP" sz="2000" b="1" i="1" dirty="0">
                <a:latin typeface="+mj-ea"/>
              </a:rPr>
            </a:br>
            <a:r>
              <a:rPr lang="ja-JP" altLang="en-US" sz="2000" b="1" dirty="0">
                <a:latin typeface="+mn-ea"/>
                <a:ea typeface="+mn-ea"/>
              </a:rPr>
              <a:t>発表者名：　○○　○○</a:t>
            </a:r>
            <a:endParaRPr lang="en-US" altLang="ja-JP" sz="2000" b="1" dirty="0">
              <a:latin typeface="+mn-ea"/>
              <a:ea typeface="+mn-ea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04AC97C-B284-5C1D-677A-BCE4F4619E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19187" y="3093818"/>
            <a:ext cx="7915438" cy="33702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2400" b="1" dirty="0">
                <a:latin typeface="+mn-ea"/>
              </a:rPr>
              <a:t>発表に関連し、開示すべき</a:t>
            </a:r>
            <a:r>
              <a:rPr lang="en-US" altLang="ja-JP" sz="2400" b="1" dirty="0">
                <a:latin typeface="+mn-ea"/>
                <a:cs typeface="Times New Roman" panose="02020603050405020304" pitchFamily="18" charset="0"/>
              </a:rPr>
              <a:t>COI </a:t>
            </a:r>
            <a:r>
              <a:rPr lang="ja-JP" altLang="en-US" sz="2400" b="1" dirty="0">
                <a:latin typeface="+mn-ea"/>
              </a:rPr>
              <a:t>関係にある企業</a:t>
            </a:r>
            <a:endParaRPr lang="en-US" altLang="ja-JP" sz="2400" b="1" dirty="0"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①顧問：　　　　　　　　　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なし</a:t>
            </a:r>
            <a:endParaRPr lang="en-US" altLang="ja-JP" sz="2000" b="1" dirty="0">
              <a:latin typeface="+mn-ea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 </a:t>
            </a:r>
            <a:r>
              <a:rPr lang="ja-JP" altLang="en-US" sz="2000" b="1" dirty="0">
                <a:latin typeface="+mn-ea"/>
              </a:rPr>
              <a:t>②株保有・利益：　　　　　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なし</a:t>
            </a:r>
            <a:endParaRPr lang="en-US" altLang="ja-JP" sz="2000" b="1" dirty="0">
              <a:latin typeface="+mn-ea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 </a:t>
            </a:r>
            <a:r>
              <a:rPr lang="ja-JP" altLang="en-US" sz="2000" b="1" dirty="0">
                <a:latin typeface="+mn-ea"/>
              </a:rPr>
              <a:t>③特許使用料：　　　　　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なし</a:t>
            </a:r>
            <a:endParaRPr lang="en-US" altLang="ja-JP" sz="2000" b="1" dirty="0">
              <a:latin typeface="+mn-ea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 </a:t>
            </a:r>
            <a:r>
              <a:rPr lang="ja-JP" altLang="en-US" sz="2000" b="1" dirty="0">
                <a:latin typeface="+mn-ea"/>
              </a:rPr>
              <a:t>④講演料：　　　　　　　　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なし</a:t>
            </a:r>
            <a:endParaRPr lang="en-US" altLang="ja-JP" sz="2000" b="1" dirty="0">
              <a:latin typeface="+mn-ea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 </a:t>
            </a:r>
            <a:r>
              <a:rPr lang="ja-JP" altLang="en-US" sz="2000" b="1" dirty="0">
                <a:latin typeface="+mn-ea"/>
              </a:rPr>
              <a:t>⑤原稿料：　　　　　　　  　   ○○製薬</a:t>
            </a:r>
            <a:endParaRPr lang="en-US" altLang="ja-JP" sz="2000" b="1" dirty="0">
              <a:latin typeface="+mn-ea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 </a:t>
            </a:r>
            <a:r>
              <a:rPr lang="ja-JP" altLang="en-US" sz="2000" b="1" dirty="0">
                <a:latin typeface="+mn-ea"/>
              </a:rPr>
              <a:t>⑥受託研究・共同研究費：  　   ○○製薬</a:t>
            </a:r>
            <a:endParaRPr lang="en-US" altLang="ja-JP" sz="2000" b="1" dirty="0">
              <a:latin typeface="+mn-ea"/>
            </a:endParaRPr>
          </a:p>
          <a:p>
            <a:pPr marL="269875" indent="-269875"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 </a:t>
            </a:r>
            <a:r>
              <a:rPr lang="ja-JP" altLang="en-US" sz="2000" b="1" dirty="0">
                <a:latin typeface="+mn-ea"/>
              </a:rPr>
              <a:t>⑦奨学寄付金：　 　　　　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○○製薬</a:t>
            </a:r>
            <a:endParaRPr lang="en-US" altLang="ja-JP" sz="2000" b="1" dirty="0"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⑧寄付講座所属：　　　　　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あり（○○製薬）</a:t>
            </a:r>
            <a:endParaRPr lang="en-US" altLang="ja-JP" sz="2000" b="1" dirty="0"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⑨贈答品などの報酬：　　　　</a:t>
            </a:r>
            <a:r>
              <a:rPr lang="en-US" altLang="ja-JP" sz="2000" b="1" dirty="0">
                <a:latin typeface="+mn-ea"/>
              </a:rPr>
              <a:t>	</a:t>
            </a:r>
            <a:r>
              <a:rPr lang="ja-JP" altLang="en-US" sz="2000" b="1" dirty="0">
                <a:latin typeface="+mn-ea"/>
              </a:rPr>
              <a:t>なし</a:t>
            </a:r>
            <a:endParaRPr lang="en-US" altLang="ja-JP" sz="2000" b="1" dirty="0"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tabLst>
                <a:tab pos="269875" algn="l"/>
                <a:tab pos="3763963" algn="l"/>
              </a:tabLst>
              <a:defRPr/>
            </a:pPr>
            <a:endParaRPr lang="en-US" altLang="ja-JP" sz="2000" b="1" dirty="0">
              <a:solidFill>
                <a:srgbClr val="FFFF1F"/>
              </a:solidFill>
              <a:latin typeface="+mn-ea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68D8ACB3-2466-034C-B97C-013FB409A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1" y="950693"/>
            <a:ext cx="8640763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4101" name="円形吹き出し 6">
            <a:extLst>
              <a:ext uri="{FF2B5EF4-FFF2-40B4-BE49-F238E27FC236}">
                <a16:creationId xmlns:a16="http://schemas.microsoft.com/office/drawing/2014/main" id="{A0F384CA-9D56-9BEC-CA85-CDE0527E5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9645" y="3620074"/>
            <a:ext cx="5052355" cy="1158875"/>
          </a:xfrm>
          <a:prstGeom prst="wedgeEllipseCallout">
            <a:avLst>
              <a:gd name="adj1" fmla="val -49076"/>
              <a:gd name="adj2" fmla="val 44158"/>
            </a:avLst>
          </a:prstGeom>
          <a:solidFill>
            <a:srgbClr val="CCFF99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</a:rPr>
              <a:t>・金額の記載は不要。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</a:rPr>
              <a:t>・「あり」の場合は企業名・団体を記入</a:t>
            </a:r>
            <a:endParaRPr kumimoji="0" lang="en-US" altLang="ja-JP" sz="1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</a:rPr>
              <a:t>・「なし」の項目は記載不要</a:t>
            </a:r>
            <a:endParaRPr kumimoji="0" lang="en-US" altLang="ja-JP" sz="1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0" lang="en-US" altLang="ja-JP" sz="1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02" name="Picture 9" descr="学会ロゴ（カラー）">
            <a:extLst>
              <a:ext uri="{FF2B5EF4-FFF2-40B4-BE49-F238E27FC236}">
                <a16:creationId xmlns:a16="http://schemas.microsoft.com/office/drawing/2014/main" id="{C5C54BA3-EED9-FC05-E7B8-FFE94EA0D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187" y="793039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99164B1-678A-9E18-6BF3-1A05D924D709}"/>
              </a:ext>
            </a:extLst>
          </p:cNvPr>
          <p:cNvSpPr/>
          <p:nvPr/>
        </p:nvSpPr>
        <p:spPr>
          <a:xfrm>
            <a:off x="1356784" y="103560"/>
            <a:ext cx="9478432" cy="369332"/>
          </a:xfrm>
          <a:prstGeom prst="rect">
            <a:avLst/>
          </a:prstGeom>
          <a:solidFill>
            <a:srgbClr val="9EE65C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800" b="1" dirty="0">
                <a:latin typeface="+mn-ea"/>
              </a:rPr>
              <a:t>開示スライド例：発表者のいずれかが該当する場合（ タイトルスライドの後に明記）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159</Words>
  <Application>Microsoft Office PowerPoint</Application>
  <PresentationFormat>ワイド画面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テーマ</vt:lpstr>
      <vt:lpstr>　日本超音波検査学会 　COI 開示 　 発表者名：　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2022-02-16T08:38:46Z</dcterms:created>
  <dcterms:modified xsi:type="dcterms:W3CDTF">2026-04-21T00:36:47Z</dcterms:modified>
</cp:coreProperties>
</file>